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439" r:id="rId2"/>
    <p:sldId id="467" r:id="rId3"/>
    <p:sldId id="468" r:id="rId4"/>
    <p:sldId id="469" r:id="rId5"/>
    <p:sldId id="457" r:id="rId6"/>
    <p:sldId id="325" r:id="rId7"/>
    <p:sldId id="470" r:id="rId8"/>
    <p:sldId id="431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C6"/>
    <a:srgbClr val="FFB718"/>
    <a:srgbClr val="EF7600"/>
    <a:srgbClr val="005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77210" autoAdjust="0"/>
  </p:normalViewPr>
  <p:slideViewPr>
    <p:cSldViewPr snapToGrid="0">
      <p:cViewPr varScale="1">
        <p:scale>
          <a:sx n="88" d="100"/>
          <a:sy n="88" d="100"/>
        </p:scale>
        <p:origin x="122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Opportunity open to San Pedro Creek Pre-Qualified Artist Pool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D2E0A-C14E-4594-8A1B-9BC8B54D42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Five states: CA, GA, NY, TX, WA</a:t>
            </a:r>
          </a:p>
          <a:p>
            <a:r>
              <a:rPr lang="en-US" dirty="0"/>
              <a:t>58% from TX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D2E0A-C14E-4594-8A1B-9BC8B54D42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5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fitness demo classes</a:t>
            </a:r>
          </a:p>
          <a:p>
            <a:r>
              <a:rPr lang="en-US" dirty="0"/>
              <a:t>Mobile Fit Bus</a:t>
            </a:r>
          </a:p>
          <a:p>
            <a:r>
              <a:rPr lang="en-US" dirty="0"/>
              <a:t>Wellness vendors</a:t>
            </a:r>
          </a:p>
          <a:p>
            <a:r>
              <a:rPr lang="en-US" dirty="0"/>
              <a:t>Membership giveaways</a:t>
            </a:r>
          </a:p>
          <a:p>
            <a:r>
              <a:rPr lang="en-US" dirty="0"/>
              <a:t>Healthy food sampling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fitness demo classes</a:t>
            </a:r>
          </a:p>
          <a:p>
            <a:r>
              <a:rPr lang="en-US" dirty="0"/>
              <a:t>Mobile Fit Bus</a:t>
            </a:r>
          </a:p>
          <a:p>
            <a:r>
              <a:rPr lang="en-US" dirty="0"/>
              <a:t>Wellness vendors</a:t>
            </a:r>
          </a:p>
          <a:p>
            <a:r>
              <a:rPr lang="en-US" dirty="0"/>
              <a:t>Membership giveaways</a:t>
            </a:r>
          </a:p>
          <a:p>
            <a:r>
              <a:rPr lang="en-US" dirty="0"/>
              <a:t>Healthy food sampling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B456-4CCC-42AF-9BED-D645D237A0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2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4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8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D70B-BC61-4C88-A691-E933AC84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8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PHASE 1.2: Five Panel Mural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9139F-9859-4F1B-A2CB-AA7B3451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ED6D61-5D43-42DD-8F32-A57EB7E0566E}"/>
              </a:ext>
            </a:extLst>
          </p:cNvPr>
          <p:cNvSpPr/>
          <p:nvPr/>
        </p:nvSpPr>
        <p:spPr>
          <a:xfrm>
            <a:off x="144368" y="1332907"/>
            <a:ext cx="5800781" cy="419218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/>
              <a:t>Artwork Goals: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compelling and aesthetically excellent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Incorporate participation from the community into the design of the artwork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Celebrate the cultural diversity of the creek and its connection to San Antonio’s and Bexar County’s origin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excitement and interest from the community and culture park visitors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Endure the climate of this area, the flooding nature of the creek and a variety of linear park public uses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931A8-589D-43BD-A582-F61E26A7A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7638"/>
            <a:ext cx="5800782" cy="37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13112-76EC-49B9-A505-08B09177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7F5E73-8FCB-48AA-A9A8-844957A4438B}"/>
              </a:ext>
            </a:extLst>
          </p:cNvPr>
          <p:cNvSpPr/>
          <p:nvPr/>
        </p:nvSpPr>
        <p:spPr>
          <a:xfrm>
            <a:off x="653143" y="1332907"/>
            <a:ext cx="9601200" cy="419218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Schedule: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24, 2019 – RFQ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23, 2019 – RFQ deadline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applications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7, 2020 – Selection Panel reviewed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Four finalists selected; three 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13, 2020 – Finalist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19, 2020 – Selection results presented to SARA Board of Directors</a:t>
            </a: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Selection Panel Members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Bianca Alvarez, Teresa Eckmann, Juanita Fierro, Belinda Gavallos, Ben Tremillo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28A928-3E76-4244-A00C-1FB8BB1B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8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PHASE 1.2: Five Panel Mural</a:t>
            </a:r>
          </a:p>
        </p:txBody>
      </p:sp>
    </p:spTree>
    <p:extLst>
      <p:ext uri="{BB962C8B-B14F-4D97-AF65-F5344CB8AC3E}">
        <p14:creationId xmlns:p14="http://schemas.microsoft.com/office/powerpoint/2010/main" val="197267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C396A-1C9B-4716-A313-B52E5B36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AA345-0D18-4044-BF9C-41692168A041}"/>
              </a:ext>
            </a:extLst>
          </p:cNvPr>
          <p:cNvSpPr/>
          <p:nvPr/>
        </p:nvSpPr>
        <p:spPr>
          <a:xfrm>
            <a:off x="580748" y="1699245"/>
            <a:ext cx="551525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Finalists: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Oscar Alvarado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Armando Rubio, Jacinto Guevara, Albert Alvarez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Carlos Cortes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Rolando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Briseno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Fernando Andrade, Jenell Esparza, Ernesto Ibanez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Ansen Seale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Doerte Weber, Mari Hernandez</a:t>
            </a:r>
          </a:p>
        </p:txBody>
      </p:sp>
      <p:pic>
        <p:nvPicPr>
          <p:cNvPr id="8" name="Picture 7" descr="A picture containing outdoor, sitting, table, blue&#10;&#10;Description automatically generated">
            <a:extLst>
              <a:ext uri="{FF2B5EF4-FFF2-40B4-BE49-F238E27FC236}">
                <a16:creationId xmlns:a16="http://schemas.microsoft.com/office/drawing/2014/main" id="{0CE3CFF0-7064-41A1-8D91-7B3EDF2EFA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344" y="1255465"/>
            <a:ext cx="2495881" cy="1676400"/>
          </a:xfrm>
          <a:prstGeom prst="rect">
            <a:avLst/>
          </a:prstGeom>
        </p:spPr>
      </p:pic>
      <p:pic>
        <p:nvPicPr>
          <p:cNvPr id="10" name="Picture 9" descr="A close up of a tree&#10;&#10;Description automatically generated">
            <a:extLst>
              <a:ext uri="{FF2B5EF4-FFF2-40B4-BE49-F238E27FC236}">
                <a16:creationId xmlns:a16="http://schemas.microsoft.com/office/drawing/2014/main" id="{99F01F3B-9B0C-460A-B3E3-52C2AC7C1F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7" y="1883228"/>
            <a:ext cx="2514600" cy="1676400"/>
          </a:xfrm>
          <a:prstGeom prst="rect">
            <a:avLst/>
          </a:prstGeom>
        </p:spPr>
      </p:pic>
      <p:sp>
        <p:nvSpPr>
          <p:cNvPr id="13" name="AutoShape 2" descr="Image result for diana kersey&quot;">
            <a:extLst>
              <a:ext uri="{FF2B5EF4-FFF2-40B4-BE49-F238E27FC236}">
                <a16:creationId xmlns:a16="http://schemas.microsoft.com/office/drawing/2014/main" id="{9CDE5AE2-6C77-4F40-9B4E-99F074BE41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A picture containing building, indoor, room, standing&#10;&#10;Description automatically generated">
            <a:extLst>
              <a:ext uri="{FF2B5EF4-FFF2-40B4-BE49-F238E27FC236}">
                <a16:creationId xmlns:a16="http://schemas.microsoft.com/office/drawing/2014/main" id="{981ABD16-5433-4138-97C9-0B06D4B65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8" b="11685"/>
          <a:stretch/>
        </p:blipFill>
        <p:spPr>
          <a:xfrm>
            <a:off x="8501743" y="3646714"/>
            <a:ext cx="2514600" cy="16764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5B381E5-2BFB-4A67-88AB-09F30A3C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8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PHASE 1.2: Five Panel Mural</a:t>
            </a:r>
          </a:p>
        </p:txBody>
      </p:sp>
    </p:spTree>
    <p:extLst>
      <p:ext uri="{BB962C8B-B14F-4D97-AF65-F5344CB8AC3E}">
        <p14:creationId xmlns:p14="http://schemas.microsoft.com/office/powerpoint/2010/main" val="420591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13E5B2-98FE-4F7D-8096-D6114E7072F6}"/>
              </a:ext>
            </a:extLst>
          </p:cNvPr>
          <p:cNvSpPr txBox="1"/>
          <p:nvPr/>
        </p:nvSpPr>
        <p:spPr>
          <a:xfrm>
            <a:off x="794266" y="1306286"/>
            <a:ext cx="10515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Creek Lines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Bridge Projects (Ph 1.1)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Steady progress on engineering and installation plan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Fabrication to begin this spring; fall 2020 installation</a:t>
            </a:r>
          </a:p>
          <a:p>
            <a:pPr>
              <a:spcAft>
                <a:spcPts val="600"/>
              </a:spcAft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3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Stream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by Adam Frank (Ph 1.2)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Finalized microphone location and site design; developing sculpture design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Developing software program with spec’d lights and controller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Water Wall test mid-April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736971-5815-4A1F-B1F7-1DAB72CD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8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PROJECT UPDATES</a:t>
            </a:r>
          </a:p>
        </p:txBody>
      </p:sp>
    </p:spTree>
    <p:extLst>
      <p:ext uri="{BB962C8B-B14F-4D97-AF65-F5344CB8AC3E}">
        <p14:creationId xmlns:p14="http://schemas.microsoft.com/office/powerpoint/2010/main" val="111293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FB821F-5CFE-49B5-8869-81F038568728}"/>
              </a:ext>
            </a:extLst>
          </p:cNvPr>
          <p:cNvSpPr txBox="1">
            <a:spLocks/>
          </p:cNvSpPr>
          <p:nvPr/>
        </p:nvSpPr>
        <p:spPr>
          <a:xfrm>
            <a:off x="553576" y="2587054"/>
            <a:ext cx="3918677" cy="297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Saturday, February 22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a.m. – 1 p.m.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 fitness demo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Mobile Fit Bus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Wellness vendors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Membership giveaways; raffles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Healthy food sampling</a:t>
            </a:r>
          </a:p>
          <a:p>
            <a:endParaRPr lang="en-US" sz="2280" dirty="0">
              <a:solidFill>
                <a:srgbClr val="52525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3448A4-FABA-4F7C-921A-8B2A9A0A0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"/>
          <a:stretch/>
        </p:blipFill>
        <p:spPr>
          <a:xfrm>
            <a:off x="9513569" y="891506"/>
            <a:ext cx="2260129" cy="3164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591031-D9A1-4B33-9DCD-B1059AD6F7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5324" r="42546" b="72233"/>
          <a:stretch/>
        </p:blipFill>
        <p:spPr>
          <a:xfrm>
            <a:off x="418302" y="1102169"/>
            <a:ext cx="4806841" cy="1338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46333F-534C-4D94-8081-A7F35E3E2D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907" t="7247" r="6285" b="8350"/>
          <a:stretch/>
        </p:blipFill>
        <p:spPr>
          <a:xfrm>
            <a:off x="4966885" y="2459546"/>
            <a:ext cx="4364741" cy="2669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3666D8-8D4E-43E3-9F84-1A38053B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8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EVENTS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A80AEF-E6CC-4A3F-BA16-08CD321EA17D}"/>
              </a:ext>
            </a:extLst>
          </p:cNvPr>
          <p:cNvSpPr txBox="1">
            <a:spLocks/>
          </p:cNvSpPr>
          <p:nvPr/>
        </p:nvSpPr>
        <p:spPr>
          <a:xfrm>
            <a:off x="10047514" y="4065165"/>
            <a:ext cx="1359890" cy="1072894"/>
          </a:xfrm>
          <a:prstGeom prst="upArrowCallout">
            <a:avLst/>
          </a:prstGeom>
          <a:solidFill>
            <a:srgbClr val="A1C4C6"/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76200" tIns="38100" rIns="76200" bIns="3810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525252"/>
                </a:solidFill>
              </a:rPr>
              <a:t>Pedometer Giveaway</a:t>
            </a:r>
          </a:p>
        </p:txBody>
      </p:sp>
    </p:spTree>
    <p:extLst>
      <p:ext uri="{BB962C8B-B14F-4D97-AF65-F5344CB8AC3E}">
        <p14:creationId xmlns:p14="http://schemas.microsoft.com/office/powerpoint/2010/main" val="77560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3666D8-8D4E-43E3-9F84-1A38053B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8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EVENTS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21D8FE-5777-4049-BB73-8D383FC51C8A}"/>
              </a:ext>
            </a:extLst>
          </p:cNvPr>
          <p:cNvSpPr txBox="1">
            <a:spLocks/>
          </p:cNvSpPr>
          <p:nvPr/>
        </p:nvSpPr>
        <p:spPr>
          <a:xfrm>
            <a:off x="1565888" y="4299232"/>
            <a:ext cx="3161410" cy="959856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525252"/>
                </a:solidFill>
              </a:rPr>
              <a:t>2</a:t>
            </a:r>
            <a:r>
              <a:rPr lang="en-US" sz="2800" baseline="30000" dirty="0">
                <a:solidFill>
                  <a:srgbClr val="525252"/>
                </a:solidFill>
              </a:rPr>
              <a:t>nd</a:t>
            </a:r>
            <a:r>
              <a:rPr lang="en-US" sz="2800" dirty="0">
                <a:solidFill>
                  <a:srgbClr val="525252"/>
                </a:solidFill>
              </a:rPr>
              <a:t> Tuesdays, 7pm</a:t>
            </a:r>
          </a:p>
          <a:p>
            <a:r>
              <a:rPr lang="en-US" sz="2800" dirty="0">
                <a:solidFill>
                  <a:srgbClr val="525252"/>
                </a:solidFill>
              </a:rPr>
              <a:t>(Quarterly)</a:t>
            </a:r>
          </a:p>
        </p:txBody>
      </p:sp>
      <p:pic>
        <p:nvPicPr>
          <p:cNvPr id="15" name="Content Placeholder 3" descr="Image may contain: text">
            <a:extLst>
              <a:ext uri="{FF2B5EF4-FFF2-40B4-BE49-F238E27FC236}">
                <a16:creationId xmlns:a16="http://schemas.microsoft.com/office/drawing/2014/main" id="{04C5EA7B-2598-4316-8469-229ECA816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r="12205"/>
          <a:stretch/>
        </p:blipFill>
        <p:spPr bwMode="auto">
          <a:xfrm>
            <a:off x="1565889" y="1269341"/>
            <a:ext cx="4073877" cy="30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6D93D8-D4EC-4A5C-B2C2-544ED7AD0D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r="10383"/>
          <a:stretch/>
        </p:blipFill>
        <p:spPr>
          <a:xfrm>
            <a:off x="6186536" y="1269341"/>
            <a:ext cx="4125982" cy="30298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84BB3DC-242D-4FB5-A2A4-CC9CB2ADF1CD}"/>
              </a:ext>
            </a:extLst>
          </p:cNvPr>
          <p:cNvSpPr txBox="1">
            <a:spLocks/>
          </p:cNvSpPr>
          <p:nvPr/>
        </p:nvSpPr>
        <p:spPr>
          <a:xfrm>
            <a:off x="6805986" y="4299232"/>
            <a:ext cx="3506532" cy="959856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525252"/>
                </a:solidFill>
              </a:rPr>
              <a:t>Mondays, 6pm</a:t>
            </a:r>
          </a:p>
          <a:p>
            <a:pPr algn="r"/>
            <a:r>
              <a:rPr lang="en-US" sz="2800" dirty="0">
                <a:solidFill>
                  <a:srgbClr val="525252"/>
                </a:solidFill>
              </a:rPr>
              <a:t>(March-October)</a:t>
            </a:r>
          </a:p>
        </p:txBody>
      </p:sp>
    </p:spTree>
    <p:extLst>
      <p:ext uri="{BB962C8B-B14F-4D97-AF65-F5344CB8AC3E}">
        <p14:creationId xmlns:p14="http://schemas.microsoft.com/office/powerpoint/2010/main" val="425472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14611"/>
          </a:xfrm>
        </p:spPr>
        <p:txBody>
          <a:bodyPr>
            <a:normAutofit/>
          </a:bodyPr>
          <a:lstStyle/>
          <a:p>
            <a:pPr algn="ctr"/>
            <a:r>
              <a:rPr lang="en-US" sz="7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548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4985</TotalTime>
  <Words>365</Words>
  <Application>Microsoft Office PowerPoint</Application>
  <PresentationFormat>Widescreen</PresentationFormat>
  <Paragraphs>74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PHASE 1.2: Five Panel Mural</vt:lpstr>
      <vt:lpstr>PHASE 1.2: Five Panel Mural</vt:lpstr>
      <vt:lpstr>PHASE 1.2: Five Panel Mural</vt:lpstr>
      <vt:lpstr>PROJECT UPDATES</vt:lpstr>
      <vt:lpstr>EVENTS</vt:lpstr>
      <vt:lpstr>EVENTS</vt:lpstr>
      <vt:lpstr>QUESTIONS?</vt:lpstr>
    </vt:vector>
  </TitlesOfParts>
  <Company>San Antonio River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Carrie Brown</cp:lastModifiedBy>
  <cp:revision>436</cp:revision>
  <cp:lastPrinted>2019-02-19T21:23:08Z</cp:lastPrinted>
  <dcterms:created xsi:type="dcterms:W3CDTF">2016-11-26T00:14:49Z</dcterms:created>
  <dcterms:modified xsi:type="dcterms:W3CDTF">2020-02-12T21:18:38Z</dcterms:modified>
</cp:coreProperties>
</file>