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419" r:id="rId3"/>
    <p:sldId id="429" r:id="rId4"/>
    <p:sldId id="430" r:id="rId5"/>
    <p:sldId id="431" r:id="rId6"/>
    <p:sldId id="435" r:id="rId7"/>
    <p:sldId id="422" r:id="rId8"/>
    <p:sldId id="433" r:id="rId9"/>
    <p:sldId id="428" r:id="rId10"/>
    <p:sldId id="427" r:id="rId11"/>
    <p:sldId id="434" r:id="rId12"/>
    <p:sldId id="432" r:id="rId13"/>
    <p:sldId id="315" r:id="rId1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Driffill" initials="MD" lastIdx="1" clrIdx="0">
    <p:extLst>
      <p:ext uri="{19B8F6BF-5375-455C-9EA6-DF929625EA0E}">
        <p15:presenceInfo xmlns:p15="http://schemas.microsoft.com/office/powerpoint/2012/main" userId="S-1-5-21-3633465811-738413490-447972161-21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18"/>
    <a:srgbClr val="EF7600"/>
    <a:srgbClr val="005E85"/>
    <a:srgbClr val="A1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05" autoAdjust="0"/>
    <p:restoredTop sz="94634"/>
  </p:normalViewPr>
  <p:slideViewPr>
    <p:cSldViewPr snapToGrid="0">
      <p:cViewPr varScale="1">
        <p:scale>
          <a:sx n="110" d="100"/>
          <a:sy n="110" d="100"/>
        </p:scale>
        <p:origin x="1428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2C5006C-C50D-4A87-8744-E65EF1892101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EC755C-EA31-428F-9098-DFD8C5B83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60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C8CE8-9FF5-4D19-9392-10865CBC748B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B92D3-68C4-4614-98B3-B88589F85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7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64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43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7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5834651"/>
            <a:ext cx="9144000" cy="1023349"/>
          </a:xfrm>
          <a:prstGeom prst="rect">
            <a:avLst/>
          </a:prstGeom>
          <a:solidFill>
            <a:srgbClr val="EF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pPr/>
              <a:t>7/12/2018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0624"/>
            <a:ext cx="9144000" cy="11359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2"/>
          <a:stretch/>
        </p:blipFill>
        <p:spPr>
          <a:xfrm>
            <a:off x="4045907" y="6097086"/>
            <a:ext cx="1052186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6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2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85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34651"/>
            <a:ext cx="9144000" cy="1023349"/>
          </a:xfrm>
          <a:prstGeom prst="rect">
            <a:avLst/>
          </a:prstGeom>
          <a:solidFill>
            <a:srgbClr val="FFB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0624"/>
            <a:ext cx="9144000" cy="11359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2"/>
          <a:stretch/>
        </p:blipFill>
        <p:spPr>
          <a:xfrm>
            <a:off x="4045907" y="6097086"/>
            <a:ext cx="1052186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0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8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1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6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1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5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7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726391"/>
            <a:ext cx="9144000" cy="1131610"/>
          </a:xfrm>
          <a:prstGeom prst="rect">
            <a:avLst/>
          </a:prstGeom>
          <a:solidFill>
            <a:srgbClr val="005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0624"/>
            <a:ext cx="9144000" cy="11359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29DB790-FF6C-443B-A037-169A50134DA5}" type="datetimeFigureOut">
              <a:rPr lang="en-US" smtClean="0"/>
              <a:pPr/>
              <a:t>7/12/2018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2"/>
          <a:stretch/>
        </p:blipFill>
        <p:spPr>
          <a:xfrm>
            <a:off x="4045907" y="6097086"/>
            <a:ext cx="1052186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9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>
              <a:lumMod val="50000"/>
            </a:schemeClr>
          </a:solidFill>
          <a:latin typeface="Futura Std Book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3">
              <a:lumMod val="50000"/>
            </a:schemeClr>
          </a:solidFill>
          <a:latin typeface="Futura Std Book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3">
              <a:lumMod val="50000"/>
            </a:schemeClr>
          </a:solidFill>
          <a:latin typeface="Futura Std Book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>
              <a:lumMod val="50000"/>
            </a:schemeClr>
          </a:solidFill>
          <a:latin typeface="Futura Std Book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Futura Std Book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Futura Std Book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hyperlink" Target="https://spcculturepark.com/visit/plan-your-visit/" TargetMode="Externa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608" y="221725"/>
            <a:ext cx="3108946" cy="4705128"/>
          </a:xfrm>
          <a:prstGeom prst="rect">
            <a:avLst/>
          </a:prstGeom>
        </p:spPr>
      </p:pic>
      <p:sp>
        <p:nvSpPr>
          <p:cNvPr id="5" name="Shape 115"/>
          <p:cNvSpPr/>
          <p:nvPr/>
        </p:nvSpPr>
        <p:spPr>
          <a:xfrm>
            <a:off x="3966582" y="4926853"/>
            <a:ext cx="109100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solidFill>
                  <a:srgbClr val="3B3838"/>
                </a:solidFill>
                <a:latin typeface="Futura Std Book"/>
                <a:ea typeface="Futura Std Book"/>
                <a:cs typeface="Futura Std Book"/>
                <a:sym typeface="Futura Std Book"/>
              </a:defRPr>
            </a:lvl1pPr>
          </a:lstStyle>
          <a:p>
            <a:r>
              <a:rPr lang="en-US" sz="1200" dirty="0" smtClean="0"/>
              <a:t>June 14, 2018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589574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0208" y="466743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Houston/Travis St Grate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31520" y="1931644"/>
            <a:ext cx="7878663" cy="3364683"/>
          </a:xfrm>
        </p:spPr>
        <p:txBody>
          <a:bodyPr>
            <a:normAutofit/>
          </a:bodyPr>
          <a:lstStyle/>
          <a:p>
            <a:r>
              <a:rPr lang="en-US" dirty="0" smtClean="0"/>
              <a:t>Algae/debris accumulating on the inlet grate</a:t>
            </a:r>
          </a:p>
          <a:p>
            <a:r>
              <a:rPr lang="en-US" dirty="0" smtClean="0"/>
              <a:t>Interim grate modification, long term solutions</a:t>
            </a:r>
          </a:p>
          <a:p>
            <a:r>
              <a:rPr lang="en-US" dirty="0" smtClean="0"/>
              <a:t>Impacts to lower paseo</a:t>
            </a:r>
          </a:p>
        </p:txBody>
      </p:sp>
    </p:spTree>
    <p:extLst>
      <p:ext uri="{BB962C8B-B14F-4D97-AF65-F5344CB8AC3E}">
        <p14:creationId xmlns:p14="http://schemas.microsoft.com/office/powerpoint/2010/main" val="1036728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41669" y="2018921"/>
            <a:ext cx="4230732" cy="312872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747" y="-156748"/>
            <a:ext cx="3262463" cy="4351338"/>
          </a:xfrm>
        </p:spPr>
      </p:pic>
    </p:spTree>
    <p:extLst>
      <p:ext uri="{BB962C8B-B14F-4D97-AF65-F5344CB8AC3E}">
        <p14:creationId xmlns:p14="http://schemas.microsoft.com/office/powerpoint/2010/main" val="177195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Trail Monitoring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8" y="1825625"/>
            <a:ext cx="3886200" cy="291155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Inundation of the lower paseo from Travis to Houston</a:t>
            </a:r>
          </a:p>
          <a:p>
            <a:r>
              <a:rPr lang="en-US" dirty="0" smtClean="0"/>
              <a:t>Short term management-cleaning of the grate</a:t>
            </a:r>
          </a:p>
          <a:p>
            <a:r>
              <a:rPr lang="en-US" dirty="0" smtClean="0"/>
              <a:t>Barricade </a:t>
            </a:r>
            <a:r>
              <a:rPr lang="en-US" smtClean="0"/>
              <a:t>and cleaning of the paseo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00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87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29081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16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Operations and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582" y="1637211"/>
            <a:ext cx="7992836" cy="3320552"/>
          </a:xfrm>
        </p:spPr>
        <p:txBody>
          <a:bodyPr>
            <a:normAutofit/>
          </a:bodyPr>
          <a:lstStyle/>
          <a:p>
            <a:pPr lvl="1"/>
            <a:r>
              <a:rPr lang="en-US" sz="4000" dirty="0" smtClean="0"/>
              <a:t>Plaza </a:t>
            </a:r>
            <a:r>
              <a:rPr lang="en-US" sz="4000" dirty="0"/>
              <a:t>de </a:t>
            </a:r>
            <a:r>
              <a:rPr lang="en-US" sz="4000" dirty="0" err="1" smtClean="0"/>
              <a:t>Fundación</a:t>
            </a:r>
            <a:endParaRPr lang="en-US" sz="4000" dirty="0" smtClean="0"/>
          </a:p>
          <a:p>
            <a:pPr lvl="1"/>
            <a:r>
              <a:rPr lang="en-US" sz="4000" dirty="0" smtClean="0"/>
              <a:t>Algae</a:t>
            </a:r>
          </a:p>
          <a:p>
            <a:pPr lvl="1"/>
            <a:r>
              <a:rPr lang="en-US" sz="4000" dirty="0" smtClean="0"/>
              <a:t>Houston/Travis Grate</a:t>
            </a:r>
          </a:p>
          <a:p>
            <a:pPr lvl="1"/>
            <a:r>
              <a:rPr lang="en-US" sz="4000" dirty="0" smtClean="0"/>
              <a:t>Trail Monitoring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01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Plaza de </a:t>
            </a:r>
            <a:r>
              <a:rPr lang="en-US" dirty="0" err="1"/>
              <a:t>Fundación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0" y="1550124"/>
            <a:ext cx="4683195" cy="3511144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72989" y="2626813"/>
            <a:ext cx="4384221" cy="1605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Re-opened Thursday, June 21</a:t>
            </a:r>
            <a:r>
              <a:rPr lang="en-US" sz="3600" baseline="30000" dirty="0" smtClean="0"/>
              <a:t>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39370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182880" y="1307465"/>
            <a:ext cx="42933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3">
                    <a:lumMod val="50000"/>
                  </a:schemeClr>
                </a:solidFill>
                <a:latin typeface="Futura Std Book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3">
                    <a:lumMod val="50000"/>
                  </a:schemeClr>
                </a:solidFill>
                <a:latin typeface="Futura Std Book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50000"/>
                  </a:schemeClr>
                </a:solidFill>
                <a:latin typeface="Futura Std Book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50000"/>
                  </a:schemeClr>
                </a:solidFill>
                <a:latin typeface="Futura Std Book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50000"/>
                  </a:schemeClr>
                </a:solidFill>
                <a:latin typeface="Futura Std Book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Watershed and Park and </a:t>
            </a:r>
            <a:r>
              <a:rPr lang="en-US" dirty="0" smtClean="0">
                <a:latin typeface="Futura Std Book" panose="020B0502020204020303"/>
              </a:rPr>
              <a:t>Operations are now responsible for the water diversion in the Plaza de </a:t>
            </a:r>
            <a:r>
              <a:rPr lang="en-US" dirty="0" err="1" smtClean="0">
                <a:latin typeface="Futura Std Book" panose="020B0502020204020303"/>
              </a:rPr>
              <a:t>Fundacion</a:t>
            </a:r>
            <a:r>
              <a:rPr lang="en-US" dirty="0" smtClean="0">
                <a:latin typeface="Futura Std Book" panose="020B0502020204020303"/>
              </a:rPr>
              <a:t>.</a:t>
            </a:r>
          </a:p>
          <a:p>
            <a:pPr lvl="1"/>
            <a:r>
              <a:rPr lang="en-US" dirty="0" smtClean="0">
                <a:latin typeface="Futura Std Book" panose="020B0502020204020303"/>
              </a:rPr>
              <a:t>We regulate the valves that control the Rains from Heaven, the </a:t>
            </a:r>
            <a:r>
              <a:rPr lang="en-US" dirty="0" err="1" smtClean="0">
                <a:latin typeface="Futura Std Book" panose="020B0502020204020303"/>
              </a:rPr>
              <a:t>Manantial</a:t>
            </a:r>
            <a:r>
              <a:rPr lang="en-US" dirty="0" smtClean="0">
                <a:latin typeface="Futura Std Book" panose="020B0502020204020303"/>
              </a:rPr>
              <a:t>, the </a:t>
            </a:r>
            <a:r>
              <a:rPr lang="en-US" dirty="0" smtClean="0"/>
              <a:t>Cascadia and the Main Channel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Plaza de </a:t>
            </a:r>
            <a:r>
              <a:rPr lang="en-US" dirty="0" err="1"/>
              <a:t>Fundación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92" y="1767840"/>
            <a:ext cx="4077244" cy="305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59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8650" y="1280161"/>
            <a:ext cx="778546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Futura Std Book" panose="020B0502020204020303"/>
              </a:rPr>
              <a:t>Recent rain events have caused the bacteria levels in the creek to spike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Futura Std Book" panose="020B0502020204020303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Futura Std Book" panose="020B0502020204020303"/>
              </a:rPr>
              <a:t>The plaza water is being managed for water quality sampling.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Futura Std Book" panose="020B0502020204020303"/>
              </a:rPr>
              <a:t>During this time, samples are taken more frequently to determine if the bacterial levels are in an acceptable range.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Futura Std Book" panose="020B0502020204020303"/>
              </a:rPr>
              <a:t>Typically, samples are taken every Wednesday and recorded on the SARA website.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0000"/>
              </a:solidFill>
              <a:latin typeface="Futura Std Book" panose="020B0502020204020303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03869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Plaza de </a:t>
            </a:r>
            <a:r>
              <a:rPr lang="en-US" dirty="0" err="1"/>
              <a:t>Fundación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73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28181431"/>
              </p:ext>
            </p:extLst>
          </p:nvPr>
        </p:nvGraphicFramePr>
        <p:xfrm>
          <a:off x="209005" y="-245178"/>
          <a:ext cx="8934995" cy="5765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7543540" imgH="5829300" progId="AcroExch.Document.7">
                  <p:embed/>
                </p:oleObj>
              </mc:Choice>
              <mc:Fallback>
                <p:oleObj name="Acrobat Document" r:id="rId3" imgW="7543540" imgH="58293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005" y="-245178"/>
                        <a:ext cx="8934995" cy="5765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425338" y="5082681"/>
            <a:ext cx="5064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https://spcculturepark.com/visit/plan-your-visit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6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226423" y="148046"/>
            <a:ext cx="9109165" cy="60872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/>
              <a:t>Algae</a:t>
            </a:r>
          </a:p>
          <a:p>
            <a:pPr marL="0" indent="0" algn="ctr">
              <a:buNone/>
            </a:pPr>
            <a:endParaRPr lang="en-US" dirty="0" smtClean="0"/>
          </a:p>
          <a:p>
            <a:pPr lvl="1"/>
            <a:r>
              <a:rPr lang="en-US" sz="2800" dirty="0" smtClean="0"/>
              <a:t>Short </a:t>
            </a:r>
            <a:r>
              <a:rPr lang="en-US" sz="2800" dirty="0"/>
              <a:t>Term Solution</a:t>
            </a:r>
          </a:p>
          <a:p>
            <a:pPr lvl="2"/>
            <a:r>
              <a:rPr lang="en-US" sz="2800" dirty="0" smtClean="0"/>
              <a:t>The initial treatment of hydrogen </a:t>
            </a:r>
            <a:r>
              <a:rPr lang="en-US" sz="2800" smtClean="0"/>
              <a:t>peroxide </a:t>
            </a:r>
            <a:r>
              <a:rPr lang="en-US" sz="2800" smtClean="0"/>
              <a:t>place </a:t>
            </a:r>
            <a:r>
              <a:rPr lang="en-US" sz="2800" dirty="0" smtClean="0"/>
              <a:t>on June 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.  </a:t>
            </a:r>
          </a:p>
          <a:p>
            <a:pPr lvl="2"/>
            <a:r>
              <a:rPr lang="en-US" sz="2800" dirty="0" smtClean="0"/>
              <a:t>Liquid hydrogen peroxide and granules were applied throughout the channel.</a:t>
            </a:r>
          </a:p>
          <a:p>
            <a:pPr lvl="2"/>
            <a:r>
              <a:rPr lang="en-US" sz="2800" dirty="0" smtClean="0"/>
              <a:t>Overall successful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180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6" y="1088571"/>
            <a:ext cx="3980344" cy="418011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331" y="339634"/>
            <a:ext cx="4343945" cy="3402341"/>
          </a:xfrm>
          <a:prstGeom prst="rect">
            <a:avLst/>
          </a:prstGeom>
        </p:spPr>
      </p:pic>
      <p:pic>
        <p:nvPicPr>
          <p:cNvPr id="1026" name="57B84FDF-703F-4263-B554-9624110E96FC" descr="57B84FDF-703F-4263-B554-9624110E96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331" y="3884431"/>
            <a:ext cx="4343945" cy="278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981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Algae- Alum Treatment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808208"/>
            <a:ext cx="8179526" cy="4351338"/>
          </a:xfrm>
        </p:spPr>
        <p:txBody>
          <a:bodyPr/>
          <a:lstStyle/>
          <a:p>
            <a:pPr lvl="1"/>
            <a:r>
              <a:rPr lang="en-US" sz="3200" dirty="0" smtClean="0"/>
              <a:t>Aluminum sulfate </a:t>
            </a:r>
            <a:r>
              <a:rPr lang="en-US" sz="3200" dirty="0"/>
              <a:t>Treatment </a:t>
            </a:r>
          </a:p>
          <a:p>
            <a:pPr lvl="2"/>
            <a:r>
              <a:rPr lang="en-US" sz="2800" dirty="0" smtClean="0"/>
              <a:t>Longer term solution</a:t>
            </a:r>
          </a:p>
          <a:p>
            <a:pPr lvl="2"/>
            <a:r>
              <a:rPr lang="en-US" sz="2800" dirty="0" smtClean="0"/>
              <a:t>Used to reduce the amount of phosphorus in the water</a:t>
            </a:r>
          </a:p>
          <a:p>
            <a:pPr lvl="2"/>
            <a:r>
              <a:rPr lang="en-US" sz="2800" dirty="0" smtClean="0"/>
              <a:t>Binds to phosphorus which then can no longer be utilized by algae organisms. </a:t>
            </a:r>
          </a:p>
          <a:p>
            <a:pPr lvl="2"/>
            <a:r>
              <a:rPr lang="en-US" sz="2800" dirty="0" smtClean="0"/>
              <a:t>Other opportunities ongoing-Natural process of the channel, charcoal addition. </a:t>
            </a:r>
          </a:p>
          <a:p>
            <a:pPr lvl="2"/>
            <a:endParaRPr lang="en-US" sz="2800" dirty="0" smtClean="0">
              <a:solidFill>
                <a:srgbClr val="FF0000"/>
              </a:solidFill>
            </a:endParaRPr>
          </a:p>
          <a:p>
            <a:pPr lvl="2"/>
            <a:endParaRPr lang="en-US" sz="2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59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6248</TotalTime>
  <Words>250</Words>
  <Application>Microsoft Office PowerPoint</Application>
  <PresentationFormat>On-screen Show (4:3)</PresentationFormat>
  <Paragraphs>43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Futura Std Book</vt:lpstr>
      <vt:lpstr>Office Theme</vt:lpstr>
      <vt:lpstr>Acrobat Document</vt:lpstr>
      <vt:lpstr>PowerPoint Presentation</vt:lpstr>
      <vt:lpstr>Operations and Maintenance</vt:lpstr>
      <vt:lpstr>Plaza de Fundación</vt:lpstr>
      <vt:lpstr>Plaza de Fundación</vt:lpstr>
      <vt:lpstr>Plaza de Fundación</vt:lpstr>
      <vt:lpstr>PowerPoint Presentation</vt:lpstr>
      <vt:lpstr>PowerPoint Presentation</vt:lpstr>
      <vt:lpstr>PowerPoint Presentation</vt:lpstr>
      <vt:lpstr>Algae- Alum Treatment</vt:lpstr>
      <vt:lpstr>Houston/Travis St Grate</vt:lpstr>
      <vt:lpstr>PowerPoint Presentation</vt:lpstr>
      <vt:lpstr>Trail Monitoring</vt:lpstr>
      <vt:lpstr>QUESTIONS</vt:lpstr>
    </vt:vector>
  </TitlesOfParts>
  <Company>San Antonio River Authority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 Hinze</dc:creator>
  <cp:lastModifiedBy>Kristen Hansen</cp:lastModifiedBy>
  <cp:revision>392</cp:revision>
  <cp:lastPrinted>2018-06-13T20:46:18Z</cp:lastPrinted>
  <dcterms:created xsi:type="dcterms:W3CDTF">2016-11-26T00:14:49Z</dcterms:created>
  <dcterms:modified xsi:type="dcterms:W3CDTF">2018-07-12T13:10:19Z</dcterms:modified>
</cp:coreProperties>
</file>