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handoutMasterIdLst>
    <p:handoutMasterId r:id="rId28"/>
  </p:handoutMasterIdLst>
  <p:sldIdLst>
    <p:sldId id="256" r:id="rId2"/>
    <p:sldId id="690" r:id="rId3"/>
    <p:sldId id="696" r:id="rId4"/>
    <p:sldId id="689" r:id="rId5"/>
    <p:sldId id="691" r:id="rId6"/>
    <p:sldId id="694" r:id="rId7"/>
    <p:sldId id="693" r:id="rId8"/>
    <p:sldId id="712" r:id="rId9"/>
    <p:sldId id="692" r:id="rId10"/>
    <p:sldId id="733" r:id="rId11"/>
    <p:sldId id="732" r:id="rId12"/>
    <p:sldId id="731" r:id="rId13"/>
    <p:sldId id="730" r:id="rId14"/>
    <p:sldId id="734" r:id="rId15"/>
    <p:sldId id="676" r:id="rId16"/>
    <p:sldId id="677" r:id="rId17"/>
    <p:sldId id="735" r:id="rId18"/>
    <p:sldId id="736" r:id="rId19"/>
    <p:sldId id="737" r:id="rId20"/>
    <p:sldId id="649" r:id="rId21"/>
    <p:sldId id="738" r:id="rId22"/>
    <p:sldId id="739" r:id="rId23"/>
    <p:sldId id="740" r:id="rId24"/>
    <p:sldId id="741" r:id="rId25"/>
    <p:sldId id="742" r:id="rId26"/>
  </p:sldIdLst>
  <p:sldSz cx="9144000" cy="5715000" type="screen16x10"/>
  <p:notesSz cx="7023100" cy="93091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4D5"/>
    <a:srgbClr val="FFF6DD"/>
    <a:srgbClr val="FFF7E1"/>
    <a:srgbClr val="A1C4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06" autoAdjust="0"/>
    <p:restoredTop sz="69444" autoAdjust="0"/>
  </p:normalViewPr>
  <p:slideViewPr>
    <p:cSldViewPr snapToGrid="0">
      <p:cViewPr varScale="1">
        <p:scale>
          <a:sx n="80" d="100"/>
          <a:sy n="80" d="100"/>
        </p:scale>
        <p:origin x="60" y="1098"/>
      </p:cViewPr>
      <p:guideLst>
        <p:guide orient="horz" pos="180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3BDC8A-8E43-4AA0-BE21-A2FA17E300B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3EB3EA7-8C3A-4045-8844-02CA60436A33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 smtClean="0"/>
            <a:t>100% submittal May 31</a:t>
          </a:r>
          <a:endParaRPr lang="en-US" dirty="0"/>
        </a:p>
      </dgm:t>
    </dgm:pt>
    <dgm:pt modelId="{4F88B019-7021-41EC-B47E-E409F65DA5AF}" type="sibTrans" cxnId="{53CA825D-1FC4-430D-835D-5D616F5ADDBC}">
      <dgm:prSet/>
      <dgm:spPr/>
      <dgm:t>
        <a:bodyPr/>
        <a:lstStyle/>
        <a:p>
          <a:endParaRPr lang="en-US"/>
        </a:p>
      </dgm:t>
    </dgm:pt>
    <dgm:pt modelId="{63D053FD-B458-4EF9-8055-8BBB312DE42C}" type="parTrans" cxnId="{53CA825D-1FC4-430D-835D-5D616F5ADDBC}">
      <dgm:prSet/>
      <dgm:spPr/>
      <dgm:t>
        <a:bodyPr/>
        <a:lstStyle/>
        <a:p>
          <a:endParaRPr lang="en-US"/>
        </a:p>
      </dgm:t>
    </dgm:pt>
    <dgm:pt modelId="{8DF90028-7A91-47C9-8534-1E617A493E1E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 smtClean="0"/>
            <a:t>90% submittal Feb 28</a:t>
          </a:r>
          <a:endParaRPr lang="en-US" dirty="0"/>
        </a:p>
      </dgm:t>
    </dgm:pt>
    <dgm:pt modelId="{4E58922C-ED81-4BAA-8FFC-A839B0EFC745}" type="sibTrans" cxnId="{22229EF9-FDF9-4F49-8F2C-FC9D80DF48D4}">
      <dgm:prSet/>
      <dgm:spPr/>
      <dgm:t>
        <a:bodyPr/>
        <a:lstStyle/>
        <a:p>
          <a:endParaRPr lang="en-US"/>
        </a:p>
      </dgm:t>
    </dgm:pt>
    <dgm:pt modelId="{73A40802-A3FB-40D2-AF90-D0FD131DB514}" type="parTrans" cxnId="{22229EF9-FDF9-4F49-8F2C-FC9D80DF48D4}">
      <dgm:prSet/>
      <dgm:spPr/>
      <dgm:t>
        <a:bodyPr/>
        <a:lstStyle/>
        <a:p>
          <a:endParaRPr lang="en-US"/>
        </a:p>
      </dgm:t>
    </dgm:pt>
    <dgm:pt modelId="{DBFA473B-A986-44A4-90F2-3B2B8220DBC6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 smtClean="0"/>
            <a:t>Guaranteed Maximum Price July 31</a:t>
          </a:r>
          <a:endParaRPr lang="en-US" dirty="0"/>
        </a:p>
      </dgm:t>
    </dgm:pt>
    <dgm:pt modelId="{417FB5B8-3226-4821-9AE0-BC336AAF9C7F}" type="sibTrans" cxnId="{31573C14-6BC8-4687-8678-8D52B2D20A3F}">
      <dgm:prSet/>
      <dgm:spPr/>
      <dgm:t>
        <a:bodyPr/>
        <a:lstStyle/>
        <a:p>
          <a:endParaRPr lang="en-US"/>
        </a:p>
      </dgm:t>
    </dgm:pt>
    <dgm:pt modelId="{35689C86-0082-4BBC-8007-ECA1E260BC56}" type="parTrans" cxnId="{31573C14-6BC8-4687-8678-8D52B2D20A3F}">
      <dgm:prSet/>
      <dgm:spPr/>
      <dgm:t>
        <a:bodyPr/>
        <a:lstStyle/>
        <a:p>
          <a:endParaRPr lang="en-US"/>
        </a:p>
      </dgm:t>
    </dgm:pt>
    <dgm:pt modelId="{192732A9-7467-464E-8FCF-F7479646F843}" type="pres">
      <dgm:prSet presAssocID="{453BDC8A-8E43-4AA0-BE21-A2FA17E300BE}" presName="Name0" presStyleCnt="0">
        <dgm:presLayoutVars>
          <dgm:dir/>
          <dgm:animLvl val="lvl"/>
          <dgm:resizeHandles val="exact"/>
        </dgm:presLayoutVars>
      </dgm:prSet>
      <dgm:spPr/>
    </dgm:pt>
    <dgm:pt modelId="{3904B92E-73E6-42CF-B2A2-E686E3607D7E}" type="pres">
      <dgm:prSet presAssocID="{8DF90028-7A91-47C9-8534-1E617A493E1E}" presName="parTxOnly" presStyleLbl="node1" presStyleIdx="0" presStyleCnt="3" custScaleX="161324" custScaleY="1508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144757-8654-470F-BF02-46D122F731D0}" type="pres">
      <dgm:prSet presAssocID="{4E58922C-ED81-4BAA-8FFC-A839B0EFC745}" presName="parTxOnlySpace" presStyleCnt="0"/>
      <dgm:spPr/>
    </dgm:pt>
    <dgm:pt modelId="{6FE4A4BB-8867-45BF-BA82-8A9A1A472C03}" type="pres">
      <dgm:prSet presAssocID="{43EB3EA7-8C3A-4045-8844-02CA60436A33}" presName="parTxOnly" presStyleLbl="node1" presStyleIdx="1" presStyleCnt="3" custScaleX="148551" custScaleY="1469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46C203-5175-4C1F-AB8F-C26137380E97}" type="pres">
      <dgm:prSet presAssocID="{4F88B019-7021-41EC-B47E-E409F65DA5AF}" presName="parTxOnlySpace" presStyleCnt="0"/>
      <dgm:spPr/>
    </dgm:pt>
    <dgm:pt modelId="{B647B6BE-4259-48F7-83D2-3CE7EF28D8B1}" type="pres">
      <dgm:prSet presAssocID="{DBFA473B-A986-44A4-90F2-3B2B8220DBC6}" presName="parTxOnly" presStyleLbl="node1" presStyleIdx="2" presStyleCnt="3" custScaleX="144731" custScaleY="1501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229EF9-FDF9-4F49-8F2C-FC9D80DF48D4}" srcId="{453BDC8A-8E43-4AA0-BE21-A2FA17E300BE}" destId="{8DF90028-7A91-47C9-8534-1E617A493E1E}" srcOrd="0" destOrd="0" parTransId="{73A40802-A3FB-40D2-AF90-D0FD131DB514}" sibTransId="{4E58922C-ED81-4BAA-8FFC-A839B0EFC745}"/>
    <dgm:cxn modelId="{31573C14-6BC8-4687-8678-8D52B2D20A3F}" srcId="{453BDC8A-8E43-4AA0-BE21-A2FA17E300BE}" destId="{DBFA473B-A986-44A4-90F2-3B2B8220DBC6}" srcOrd="2" destOrd="0" parTransId="{35689C86-0082-4BBC-8007-ECA1E260BC56}" sibTransId="{417FB5B8-3226-4821-9AE0-BC336AAF9C7F}"/>
    <dgm:cxn modelId="{53CA825D-1FC4-430D-835D-5D616F5ADDBC}" srcId="{453BDC8A-8E43-4AA0-BE21-A2FA17E300BE}" destId="{43EB3EA7-8C3A-4045-8844-02CA60436A33}" srcOrd="1" destOrd="0" parTransId="{63D053FD-B458-4EF9-8055-8BBB312DE42C}" sibTransId="{4F88B019-7021-41EC-B47E-E409F65DA5AF}"/>
    <dgm:cxn modelId="{D50489A2-F2C7-4D8F-BF4F-1CE2552D9183}" type="presOf" srcId="{8DF90028-7A91-47C9-8534-1E617A493E1E}" destId="{3904B92E-73E6-42CF-B2A2-E686E3607D7E}" srcOrd="0" destOrd="0" presId="urn:microsoft.com/office/officeart/2005/8/layout/chevron1"/>
    <dgm:cxn modelId="{2F2947E6-6496-41FD-A968-348BA37ECA89}" type="presOf" srcId="{DBFA473B-A986-44A4-90F2-3B2B8220DBC6}" destId="{B647B6BE-4259-48F7-83D2-3CE7EF28D8B1}" srcOrd="0" destOrd="0" presId="urn:microsoft.com/office/officeart/2005/8/layout/chevron1"/>
    <dgm:cxn modelId="{DF01F626-6D04-4012-9D31-FDD12450388C}" type="presOf" srcId="{43EB3EA7-8C3A-4045-8844-02CA60436A33}" destId="{6FE4A4BB-8867-45BF-BA82-8A9A1A472C03}" srcOrd="0" destOrd="0" presId="urn:microsoft.com/office/officeart/2005/8/layout/chevron1"/>
    <dgm:cxn modelId="{3F521DA3-C7A3-404E-97F2-0D6B37496756}" type="presOf" srcId="{453BDC8A-8E43-4AA0-BE21-A2FA17E300BE}" destId="{192732A9-7467-464E-8FCF-F7479646F843}" srcOrd="0" destOrd="0" presId="urn:microsoft.com/office/officeart/2005/8/layout/chevron1"/>
    <dgm:cxn modelId="{64BDAA0F-C54A-4E44-A554-4F991FE7FAB9}" type="presParOf" srcId="{192732A9-7467-464E-8FCF-F7479646F843}" destId="{3904B92E-73E6-42CF-B2A2-E686E3607D7E}" srcOrd="0" destOrd="0" presId="urn:microsoft.com/office/officeart/2005/8/layout/chevron1"/>
    <dgm:cxn modelId="{7CFC4493-8D0A-4971-B339-D6DCE0F37848}" type="presParOf" srcId="{192732A9-7467-464E-8FCF-F7479646F843}" destId="{64144757-8654-470F-BF02-46D122F731D0}" srcOrd="1" destOrd="0" presId="urn:microsoft.com/office/officeart/2005/8/layout/chevron1"/>
    <dgm:cxn modelId="{07EB79AA-BA9B-4F24-B555-11D21A4EFE68}" type="presParOf" srcId="{192732A9-7467-464E-8FCF-F7479646F843}" destId="{6FE4A4BB-8867-45BF-BA82-8A9A1A472C03}" srcOrd="2" destOrd="0" presId="urn:microsoft.com/office/officeart/2005/8/layout/chevron1"/>
    <dgm:cxn modelId="{F29273E1-EAC6-4661-945C-FB19624D3161}" type="presParOf" srcId="{192732A9-7467-464E-8FCF-F7479646F843}" destId="{F046C203-5175-4C1F-AB8F-C26137380E97}" srcOrd="3" destOrd="0" presId="urn:microsoft.com/office/officeart/2005/8/layout/chevron1"/>
    <dgm:cxn modelId="{BB25CE5B-2E0B-432F-B81B-BB89ABF8829C}" type="presParOf" srcId="{192732A9-7467-464E-8FCF-F7479646F843}" destId="{B647B6BE-4259-48F7-83D2-3CE7EF28D8B1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3BDC8A-8E43-4AA0-BE21-A2FA17E300B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2732A9-7467-464E-8FCF-F7479646F843}" type="pres">
      <dgm:prSet presAssocID="{453BDC8A-8E43-4AA0-BE21-A2FA17E300B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45DA3B60-ADFD-4BEB-86DF-103755145384}" type="presOf" srcId="{453BDC8A-8E43-4AA0-BE21-A2FA17E300BE}" destId="{192732A9-7467-464E-8FCF-F7479646F843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3BDC8A-8E43-4AA0-BE21-A2FA17E300B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3EB3EA7-8C3A-4045-8844-02CA60436A33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 smtClean="0"/>
            <a:t>Begin Full Construction Late Summer</a:t>
          </a:r>
          <a:endParaRPr lang="en-US" dirty="0"/>
        </a:p>
      </dgm:t>
    </dgm:pt>
    <dgm:pt modelId="{4F88B019-7021-41EC-B47E-E409F65DA5AF}" type="sibTrans" cxnId="{53CA825D-1FC4-430D-835D-5D616F5ADDBC}">
      <dgm:prSet/>
      <dgm:spPr/>
      <dgm:t>
        <a:bodyPr/>
        <a:lstStyle/>
        <a:p>
          <a:endParaRPr lang="en-US"/>
        </a:p>
      </dgm:t>
    </dgm:pt>
    <dgm:pt modelId="{63D053FD-B458-4EF9-8055-8BBB312DE42C}" type="parTrans" cxnId="{53CA825D-1FC4-430D-835D-5D616F5ADDBC}">
      <dgm:prSet/>
      <dgm:spPr/>
      <dgm:t>
        <a:bodyPr/>
        <a:lstStyle/>
        <a:p>
          <a:endParaRPr lang="en-US"/>
        </a:p>
      </dgm:t>
    </dgm:pt>
    <dgm:pt modelId="{8DF90028-7A91-47C9-8534-1E617A493E1E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 smtClean="0"/>
            <a:t>Begin EWP Construction in February</a:t>
          </a:r>
          <a:endParaRPr lang="en-US" dirty="0"/>
        </a:p>
      </dgm:t>
    </dgm:pt>
    <dgm:pt modelId="{4E58922C-ED81-4BAA-8FFC-A839B0EFC745}" type="sibTrans" cxnId="{22229EF9-FDF9-4F49-8F2C-FC9D80DF48D4}">
      <dgm:prSet/>
      <dgm:spPr/>
      <dgm:t>
        <a:bodyPr/>
        <a:lstStyle/>
        <a:p>
          <a:endParaRPr lang="en-US"/>
        </a:p>
      </dgm:t>
    </dgm:pt>
    <dgm:pt modelId="{73A40802-A3FB-40D2-AF90-D0FD131DB514}" type="parTrans" cxnId="{22229EF9-FDF9-4F49-8F2C-FC9D80DF48D4}">
      <dgm:prSet/>
      <dgm:spPr/>
      <dgm:t>
        <a:bodyPr/>
        <a:lstStyle/>
        <a:p>
          <a:endParaRPr lang="en-US"/>
        </a:p>
      </dgm:t>
    </dgm:pt>
    <dgm:pt modelId="{DBFA473B-A986-44A4-90F2-3B2B8220DBC6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 smtClean="0"/>
            <a:t>Construction Completion Mid-2020</a:t>
          </a:r>
          <a:endParaRPr lang="en-US" dirty="0"/>
        </a:p>
      </dgm:t>
    </dgm:pt>
    <dgm:pt modelId="{417FB5B8-3226-4821-9AE0-BC336AAF9C7F}" type="sibTrans" cxnId="{31573C14-6BC8-4687-8678-8D52B2D20A3F}">
      <dgm:prSet/>
      <dgm:spPr/>
      <dgm:t>
        <a:bodyPr/>
        <a:lstStyle/>
        <a:p>
          <a:endParaRPr lang="en-US"/>
        </a:p>
      </dgm:t>
    </dgm:pt>
    <dgm:pt modelId="{35689C86-0082-4BBC-8007-ECA1E260BC56}" type="parTrans" cxnId="{31573C14-6BC8-4687-8678-8D52B2D20A3F}">
      <dgm:prSet/>
      <dgm:spPr/>
      <dgm:t>
        <a:bodyPr/>
        <a:lstStyle/>
        <a:p>
          <a:endParaRPr lang="en-US"/>
        </a:p>
      </dgm:t>
    </dgm:pt>
    <dgm:pt modelId="{192732A9-7467-464E-8FCF-F7479646F843}" type="pres">
      <dgm:prSet presAssocID="{453BDC8A-8E43-4AA0-BE21-A2FA17E300BE}" presName="Name0" presStyleCnt="0">
        <dgm:presLayoutVars>
          <dgm:dir/>
          <dgm:animLvl val="lvl"/>
          <dgm:resizeHandles val="exact"/>
        </dgm:presLayoutVars>
      </dgm:prSet>
      <dgm:spPr/>
    </dgm:pt>
    <dgm:pt modelId="{3904B92E-73E6-42CF-B2A2-E686E3607D7E}" type="pres">
      <dgm:prSet presAssocID="{8DF90028-7A91-47C9-8534-1E617A493E1E}" presName="parTxOnly" presStyleLbl="node1" presStyleIdx="0" presStyleCnt="3" custScaleX="161324" custScaleY="1508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144757-8654-470F-BF02-46D122F731D0}" type="pres">
      <dgm:prSet presAssocID="{4E58922C-ED81-4BAA-8FFC-A839B0EFC745}" presName="parTxOnlySpace" presStyleCnt="0"/>
      <dgm:spPr/>
    </dgm:pt>
    <dgm:pt modelId="{6FE4A4BB-8867-45BF-BA82-8A9A1A472C03}" type="pres">
      <dgm:prSet presAssocID="{43EB3EA7-8C3A-4045-8844-02CA60436A33}" presName="parTxOnly" presStyleLbl="node1" presStyleIdx="1" presStyleCnt="3" custScaleX="148551" custScaleY="1469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46C203-5175-4C1F-AB8F-C26137380E97}" type="pres">
      <dgm:prSet presAssocID="{4F88B019-7021-41EC-B47E-E409F65DA5AF}" presName="parTxOnlySpace" presStyleCnt="0"/>
      <dgm:spPr/>
    </dgm:pt>
    <dgm:pt modelId="{B647B6BE-4259-48F7-83D2-3CE7EF28D8B1}" type="pres">
      <dgm:prSet presAssocID="{DBFA473B-A986-44A4-90F2-3B2B8220DBC6}" presName="parTxOnly" presStyleLbl="node1" presStyleIdx="2" presStyleCnt="3" custScaleX="144731" custScaleY="1501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1573C14-6BC8-4687-8678-8D52B2D20A3F}" srcId="{453BDC8A-8E43-4AA0-BE21-A2FA17E300BE}" destId="{DBFA473B-A986-44A4-90F2-3B2B8220DBC6}" srcOrd="2" destOrd="0" parTransId="{35689C86-0082-4BBC-8007-ECA1E260BC56}" sibTransId="{417FB5B8-3226-4821-9AE0-BC336AAF9C7F}"/>
    <dgm:cxn modelId="{53CA825D-1FC4-430D-835D-5D616F5ADDBC}" srcId="{453BDC8A-8E43-4AA0-BE21-A2FA17E300BE}" destId="{43EB3EA7-8C3A-4045-8844-02CA60436A33}" srcOrd="1" destOrd="0" parTransId="{63D053FD-B458-4EF9-8055-8BBB312DE42C}" sibTransId="{4F88B019-7021-41EC-B47E-E409F65DA5AF}"/>
    <dgm:cxn modelId="{22229EF9-FDF9-4F49-8F2C-FC9D80DF48D4}" srcId="{453BDC8A-8E43-4AA0-BE21-A2FA17E300BE}" destId="{8DF90028-7A91-47C9-8534-1E617A493E1E}" srcOrd="0" destOrd="0" parTransId="{73A40802-A3FB-40D2-AF90-D0FD131DB514}" sibTransId="{4E58922C-ED81-4BAA-8FFC-A839B0EFC745}"/>
    <dgm:cxn modelId="{CC726881-D5DF-44AC-B413-7500021E4B1C}" type="presOf" srcId="{8DF90028-7A91-47C9-8534-1E617A493E1E}" destId="{3904B92E-73E6-42CF-B2A2-E686E3607D7E}" srcOrd="0" destOrd="0" presId="urn:microsoft.com/office/officeart/2005/8/layout/chevron1"/>
    <dgm:cxn modelId="{F39A3153-62CE-4185-BD2E-DCC50A38A767}" type="presOf" srcId="{43EB3EA7-8C3A-4045-8844-02CA60436A33}" destId="{6FE4A4BB-8867-45BF-BA82-8A9A1A472C03}" srcOrd="0" destOrd="0" presId="urn:microsoft.com/office/officeart/2005/8/layout/chevron1"/>
    <dgm:cxn modelId="{94C81D84-532E-47A5-93FB-0613A30E0A76}" type="presOf" srcId="{DBFA473B-A986-44A4-90F2-3B2B8220DBC6}" destId="{B647B6BE-4259-48F7-83D2-3CE7EF28D8B1}" srcOrd="0" destOrd="0" presId="urn:microsoft.com/office/officeart/2005/8/layout/chevron1"/>
    <dgm:cxn modelId="{07B15678-5382-4BF1-BC6F-3643919E6B16}" type="presOf" srcId="{453BDC8A-8E43-4AA0-BE21-A2FA17E300BE}" destId="{192732A9-7467-464E-8FCF-F7479646F843}" srcOrd="0" destOrd="0" presId="urn:microsoft.com/office/officeart/2005/8/layout/chevron1"/>
    <dgm:cxn modelId="{0E9269D6-3924-4479-BE69-896A3D308E60}" type="presParOf" srcId="{192732A9-7467-464E-8FCF-F7479646F843}" destId="{3904B92E-73E6-42CF-B2A2-E686E3607D7E}" srcOrd="0" destOrd="0" presId="urn:microsoft.com/office/officeart/2005/8/layout/chevron1"/>
    <dgm:cxn modelId="{4718A981-7052-463E-83EB-5A00B282F6CA}" type="presParOf" srcId="{192732A9-7467-464E-8FCF-F7479646F843}" destId="{64144757-8654-470F-BF02-46D122F731D0}" srcOrd="1" destOrd="0" presId="urn:microsoft.com/office/officeart/2005/8/layout/chevron1"/>
    <dgm:cxn modelId="{93CA4045-9EF7-484C-A925-975C9DEC7A95}" type="presParOf" srcId="{192732A9-7467-464E-8FCF-F7479646F843}" destId="{6FE4A4BB-8867-45BF-BA82-8A9A1A472C03}" srcOrd="2" destOrd="0" presId="urn:microsoft.com/office/officeart/2005/8/layout/chevron1"/>
    <dgm:cxn modelId="{234E7465-1DA2-42CE-9744-A3ADEBCFB076}" type="presParOf" srcId="{192732A9-7467-464E-8FCF-F7479646F843}" destId="{F046C203-5175-4C1F-AB8F-C26137380E97}" srcOrd="3" destOrd="0" presId="urn:microsoft.com/office/officeart/2005/8/layout/chevron1"/>
    <dgm:cxn modelId="{1CAABA1B-AF93-4803-A548-708A42C4EF1F}" type="presParOf" srcId="{192732A9-7467-464E-8FCF-F7479646F843}" destId="{B647B6BE-4259-48F7-83D2-3CE7EF28D8B1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4B92E-73E6-42CF-B2A2-E686E3607D7E}">
      <dsp:nvSpPr>
        <dsp:cNvPr id="0" name=""/>
        <dsp:cNvSpPr/>
      </dsp:nvSpPr>
      <dsp:spPr>
        <a:xfrm>
          <a:off x="1936" y="243387"/>
          <a:ext cx="2926073" cy="1094598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90% submittal Feb 28</a:t>
          </a:r>
          <a:endParaRPr lang="en-US" sz="2200" kern="1200" dirty="0"/>
        </a:p>
      </dsp:txBody>
      <dsp:txXfrm>
        <a:off x="549235" y="243387"/>
        <a:ext cx="1831475" cy="1094598"/>
      </dsp:txXfrm>
    </dsp:sp>
    <dsp:sp modelId="{6FE4A4BB-8867-45BF-BA82-8A9A1A472C03}">
      <dsp:nvSpPr>
        <dsp:cNvPr id="0" name=""/>
        <dsp:cNvSpPr/>
      </dsp:nvSpPr>
      <dsp:spPr>
        <a:xfrm>
          <a:off x="2746631" y="257462"/>
          <a:ext cx="2694398" cy="1066448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100% submittal May 31</a:t>
          </a:r>
          <a:endParaRPr lang="en-US" sz="2200" kern="1200" dirty="0"/>
        </a:p>
      </dsp:txBody>
      <dsp:txXfrm>
        <a:off x="3279855" y="257462"/>
        <a:ext cx="1627950" cy="1066448"/>
      </dsp:txXfrm>
    </dsp:sp>
    <dsp:sp modelId="{B647B6BE-4259-48F7-83D2-3CE7EF28D8B1}">
      <dsp:nvSpPr>
        <dsp:cNvPr id="0" name=""/>
        <dsp:cNvSpPr/>
      </dsp:nvSpPr>
      <dsp:spPr>
        <a:xfrm>
          <a:off x="5259651" y="246050"/>
          <a:ext cx="2625112" cy="1089273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Guaranteed Maximum Price July 31</a:t>
          </a:r>
          <a:endParaRPr lang="en-US" sz="2200" kern="1200" dirty="0"/>
        </a:p>
      </dsp:txBody>
      <dsp:txXfrm>
        <a:off x="5804288" y="246050"/>
        <a:ext cx="1535839" cy="10892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4B92E-73E6-42CF-B2A2-E686E3607D7E}">
      <dsp:nvSpPr>
        <dsp:cNvPr id="0" name=""/>
        <dsp:cNvSpPr/>
      </dsp:nvSpPr>
      <dsp:spPr>
        <a:xfrm>
          <a:off x="1936" y="243387"/>
          <a:ext cx="2926073" cy="1094598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Begin EWP Construction in February</a:t>
          </a:r>
          <a:endParaRPr lang="en-US" sz="2100" kern="1200" dirty="0"/>
        </a:p>
      </dsp:txBody>
      <dsp:txXfrm>
        <a:off x="549235" y="243387"/>
        <a:ext cx="1831475" cy="1094598"/>
      </dsp:txXfrm>
    </dsp:sp>
    <dsp:sp modelId="{6FE4A4BB-8867-45BF-BA82-8A9A1A472C03}">
      <dsp:nvSpPr>
        <dsp:cNvPr id="0" name=""/>
        <dsp:cNvSpPr/>
      </dsp:nvSpPr>
      <dsp:spPr>
        <a:xfrm>
          <a:off x="2746631" y="257462"/>
          <a:ext cx="2694398" cy="1066448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Begin Full Construction Late Summer</a:t>
          </a:r>
          <a:endParaRPr lang="en-US" sz="2000" kern="1200" dirty="0"/>
        </a:p>
      </dsp:txBody>
      <dsp:txXfrm>
        <a:off x="3279855" y="257462"/>
        <a:ext cx="1627950" cy="1066448"/>
      </dsp:txXfrm>
    </dsp:sp>
    <dsp:sp modelId="{B647B6BE-4259-48F7-83D2-3CE7EF28D8B1}">
      <dsp:nvSpPr>
        <dsp:cNvPr id="0" name=""/>
        <dsp:cNvSpPr/>
      </dsp:nvSpPr>
      <dsp:spPr>
        <a:xfrm>
          <a:off x="5259651" y="246050"/>
          <a:ext cx="2625112" cy="1089273"/>
        </a:xfrm>
        <a:prstGeom prst="chevron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Construction Completion Mid-2020</a:t>
          </a:r>
          <a:endParaRPr lang="en-US" sz="1900" kern="1200" dirty="0"/>
        </a:p>
      </dsp:txBody>
      <dsp:txXfrm>
        <a:off x="5804288" y="246050"/>
        <a:ext cx="1535839" cy="10892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2C5006C-C50D-4A87-8744-E65EF1892101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7EC755C-EA31-428F-9098-DFD8C5B83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60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F0D17-41A5-4605-B170-8603F112BBE2}" type="datetimeFigureOut">
              <a:rPr lang="en-US" smtClean="0"/>
              <a:t>2/8/2018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1163638"/>
            <a:ext cx="50260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29F06-3A3B-413B-8F6C-6B71EB576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11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8538" y="1163638"/>
            <a:ext cx="50260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29F06-3A3B-413B-8F6C-6B71EB5764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5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8538" y="1163638"/>
            <a:ext cx="50260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29F06-3A3B-413B-8F6C-6B71EB5764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28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8538" y="1163638"/>
            <a:ext cx="50260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29F06-3A3B-413B-8F6C-6B71EB5764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69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8538" y="1163638"/>
            <a:ext cx="50260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29F06-3A3B-413B-8F6C-6B71EB5764D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004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29F06-3A3B-413B-8F6C-6B71EB5764DD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285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may recall, I</a:t>
            </a:r>
            <a:r>
              <a:rPr lang="en-US" baseline="0" dirty="0" smtClean="0"/>
              <a:t> showed this to you last time</a:t>
            </a:r>
          </a:p>
          <a:p>
            <a:r>
              <a:rPr lang="en-US" baseline="0" dirty="0" smtClean="0"/>
              <a:t>On the left are approved mock ups</a:t>
            </a:r>
          </a:p>
          <a:p>
            <a:r>
              <a:rPr lang="en-US" baseline="0" dirty="0" smtClean="0"/>
              <a:t>On the right is a mold for the </a:t>
            </a:r>
            <a:r>
              <a:rPr lang="en-US" baseline="0" dirty="0" err="1" smtClean="0"/>
              <a:t>manantial</a:t>
            </a:r>
            <a:r>
              <a:rPr lang="en-US" baseline="0" dirty="0" smtClean="0"/>
              <a:t> tile (blue tile)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29F06-3A3B-413B-8F6C-6B71EB5764DD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25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</a:t>
            </a:r>
            <a:r>
              <a:rPr lang="en-US" baseline="0" dirty="0" smtClean="0"/>
              <a:t> last time you had requested an overview the locations of the Menchaca tiles.  I’ve indicated them here in light blue (click 5 times)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29F06-3A3B-413B-8F6C-6B71EB5764DD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035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29F06-3A3B-413B-8F6C-6B71EB5764DD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436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8538" y="1163638"/>
            <a:ext cx="50260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29F06-3A3B-413B-8F6C-6B71EB5764DD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709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7436A-972F-4210-83A8-02F2F62B453E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35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8C541-EFCF-44C4-A1CF-3803CE30DC14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53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669DF-9107-474E-9960-0ACCF281A57D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14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15217-D249-410E-BA77-D26C29EAE162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12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6F4B-FEC9-4BA4-ACA1-145DC9743662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67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314E-96C7-4344-A48E-9DF1AB47423D}" type="datetime1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41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FCD2-BC9B-431D-8DA1-A86D5044A826}" type="datetime1">
              <a:rPr lang="en-US" smtClean="0"/>
              <a:t>2/8/2018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27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7D7D-46F2-442D-B7BB-A9B7B74EFB6F}" type="datetime1">
              <a:rPr lang="en-US" smtClean="0"/>
              <a:t>2/8/2018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89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94C5A-A460-41CC-AA22-A7D16B5324BA}" type="datetime1">
              <a:rPr lang="en-US" smtClean="0"/>
              <a:t>2/8/2018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53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F6483-3EC8-4863-AE72-C433BBE60AC1}" type="datetime1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56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9295-1124-463B-96AB-7AF9B37D466A}" type="datetime1">
              <a:rPr lang="en-US" smtClean="0"/>
              <a:t>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72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61462-FC90-4829-AC7C-6E3F81151FE8}" type="datetime1">
              <a:rPr lang="en-US" smtClean="0"/>
              <a:t>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96B57-532F-4482-B57A-37715B27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5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2.pn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15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7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00342"/>
            <a:ext cx="9319098" cy="796782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253"/>
            <a:ext cx="9319098" cy="623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9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00342"/>
            <a:ext cx="9319098" cy="796782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6881"/>
            <a:ext cx="9319098" cy="604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4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00342"/>
            <a:ext cx="9319098" cy="796782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752"/>
            <a:ext cx="9319098" cy="602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6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00342"/>
            <a:ext cx="9319098" cy="796782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19098" cy="60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1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00342"/>
            <a:ext cx="9319098" cy="79678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Phase 1.2 Construction Update 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80723"/>
            <a:ext cx="7886700" cy="362611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Early Work Package 11</a:t>
            </a:r>
          </a:p>
          <a:p>
            <a:pPr lvl="1"/>
            <a:r>
              <a:rPr lang="en-US" sz="2500" dirty="0" smtClean="0"/>
              <a:t>Former Dollar General building demolition to begin February 19</a:t>
            </a:r>
          </a:p>
          <a:p>
            <a:pPr lvl="1"/>
            <a:r>
              <a:rPr lang="en-US" sz="2500" dirty="0" smtClean="0"/>
              <a:t>Utility relocations ongoing</a:t>
            </a:r>
          </a:p>
          <a:p>
            <a:r>
              <a:rPr lang="en-US" sz="2800" dirty="0" smtClean="0"/>
              <a:t>Early Work Package 12</a:t>
            </a:r>
          </a:p>
          <a:p>
            <a:pPr lvl="1"/>
            <a:r>
              <a:rPr lang="en-US" sz="2500" dirty="0" smtClean="0"/>
              <a:t>Demolition and heavy civil work to begin in March</a:t>
            </a:r>
          </a:p>
          <a:p>
            <a:r>
              <a:rPr lang="en-US" sz="2800" dirty="0" smtClean="0"/>
              <a:t>Full construction projected to begin in late summer or early fall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3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2722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DESIGN ENHANCEMENTS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455" y="-1531621"/>
            <a:ext cx="9319098" cy="7967829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8650" y="2021406"/>
            <a:ext cx="6574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chemeClr val="bg2">
                    <a:lumMod val="25000"/>
                  </a:schemeClr>
                </a:solidFill>
                <a:latin typeface="Futura Std Book" panose="020B0502020204020303" pitchFamily="34" charset="0"/>
              </a:rPr>
              <a:t>DESIGN UPDATE</a:t>
            </a:r>
            <a:endParaRPr lang="en-US" sz="5000" b="1" dirty="0">
              <a:solidFill>
                <a:schemeClr val="bg2">
                  <a:lumMod val="25000"/>
                </a:schemeClr>
              </a:solidFill>
              <a:latin typeface="Futura Std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49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00342"/>
            <a:ext cx="9319098" cy="79678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Phase 1.2 Design Update</a:t>
            </a:r>
            <a:r>
              <a:rPr lang="en-US" b="1" dirty="0" smtClean="0"/>
              <a:t> 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80723"/>
            <a:ext cx="7886700" cy="362611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Design team working towards 90% submittal on February  28</a:t>
            </a:r>
          </a:p>
          <a:p>
            <a:pPr lvl="1"/>
            <a:r>
              <a:rPr lang="en-US" sz="2500" dirty="0" smtClean="0"/>
              <a:t>Focus on Houston to Commerce block</a:t>
            </a:r>
          </a:p>
          <a:p>
            <a:pPr lvl="2"/>
            <a:r>
              <a:rPr lang="en-US" sz="2200" dirty="0" smtClean="0"/>
              <a:t>Water wall feature</a:t>
            </a:r>
          </a:p>
          <a:p>
            <a:pPr lvl="2"/>
            <a:r>
              <a:rPr lang="en-US" sz="2200" dirty="0" smtClean="0"/>
              <a:t>Entertainment plaza</a:t>
            </a:r>
          </a:p>
          <a:p>
            <a:r>
              <a:rPr lang="en-US" sz="2800" dirty="0" smtClean="0"/>
              <a:t>100% design submittal due May 31</a:t>
            </a:r>
          </a:p>
          <a:p>
            <a:r>
              <a:rPr lang="en-US" sz="2800" dirty="0" smtClean="0"/>
              <a:t>Coordination with SDJV ongoing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6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00342"/>
            <a:ext cx="9319098" cy="79678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Phase 1.2 Timeline</a:t>
            </a:r>
            <a:r>
              <a:rPr lang="en-US" b="1" dirty="0" smtClean="0"/>
              <a:t> </a:t>
            </a:r>
            <a:endParaRPr lang="en-US" sz="4000" b="1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4136098"/>
              </p:ext>
            </p:extLst>
          </p:nvPr>
        </p:nvGraphicFramePr>
        <p:xfrm>
          <a:off x="144556" y="1478315"/>
          <a:ext cx="7886700" cy="1581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17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289546"/>
              </p:ext>
            </p:extLst>
          </p:nvPr>
        </p:nvGraphicFramePr>
        <p:xfrm>
          <a:off x="3414880" y="3592963"/>
          <a:ext cx="7886700" cy="1611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5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9647742"/>
              </p:ext>
            </p:extLst>
          </p:nvPr>
        </p:nvGraphicFramePr>
        <p:xfrm>
          <a:off x="136685" y="3237981"/>
          <a:ext cx="7886700" cy="1581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41467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00342"/>
            <a:ext cx="9319098" cy="79678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Partner Coordination</a:t>
            </a:r>
            <a:r>
              <a:rPr lang="en-US" b="1" dirty="0" smtClean="0"/>
              <a:t> 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80723"/>
            <a:ext cx="7886700" cy="3626115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Commissioners Court</a:t>
            </a:r>
          </a:p>
          <a:p>
            <a:pPr lvl="1"/>
            <a:r>
              <a:rPr lang="en-US" sz="2500" dirty="0" smtClean="0"/>
              <a:t>Jan 30:  Approval of O&amp;M Agreement between Bexar County, The City of San Antonio, and the San Antonio River Authority</a:t>
            </a:r>
          </a:p>
          <a:p>
            <a:r>
              <a:rPr lang="en-US" sz="2800" dirty="0" smtClean="0"/>
              <a:t>City Council</a:t>
            </a:r>
          </a:p>
          <a:p>
            <a:pPr lvl="1"/>
            <a:r>
              <a:rPr lang="en-US" sz="2500" dirty="0" smtClean="0"/>
              <a:t>Feb 8:  Approval of Temporary Construction Easements </a:t>
            </a:r>
          </a:p>
          <a:p>
            <a:r>
              <a:rPr lang="en-US" sz="2800" dirty="0" smtClean="0"/>
              <a:t>SARA Board</a:t>
            </a:r>
          </a:p>
          <a:p>
            <a:pPr lvl="1"/>
            <a:r>
              <a:rPr lang="en-US" sz="2500" dirty="0" smtClean="0"/>
              <a:t>Jan 17:  Approval of budget amendment for Work Packages 11 &amp; 12</a:t>
            </a:r>
          </a:p>
          <a:p>
            <a:pPr lvl="1"/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4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00342"/>
            <a:ext cx="9319098" cy="79678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Partner Coordination</a:t>
            </a:r>
            <a:r>
              <a:rPr lang="en-US" b="1" dirty="0" smtClean="0"/>
              <a:t> 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80723"/>
            <a:ext cx="7886700" cy="362611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Executive Committee </a:t>
            </a:r>
          </a:p>
          <a:p>
            <a:pPr lvl="1"/>
            <a:r>
              <a:rPr lang="en-US" sz="2500" dirty="0" smtClean="0"/>
              <a:t>David Smith, County Manager, Bexar County</a:t>
            </a:r>
          </a:p>
          <a:p>
            <a:pPr lvl="1"/>
            <a:r>
              <a:rPr lang="en-US" sz="2500" dirty="0" smtClean="0"/>
              <a:t>Lori Houston, Assistant City Manager, City of San Antonio</a:t>
            </a:r>
          </a:p>
          <a:p>
            <a:pPr lvl="1"/>
            <a:r>
              <a:rPr lang="en-US" sz="2500" dirty="0" smtClean="0"/>
              <a:t>Mike </a:t>
            </a:r>
            <a:r>
              <a:rPr lang="en-US" sz="2500" dirty="0" err="1" smtClean="0"/>
              <a:t>Frisbie</a:t>
            </a:r>
            <a:r>
              <a:rPr lang="en-US" sz="2500" dirty="0" smtClean="0"/>
              <a:t>, Director, Transportation and Capital Improvements, City of San Antonio</a:t>
            </a:r>
          </a:p>
          <a:p>
            <a:pPr lvl="1"/>
            <a:r>
              <a:rPr lang="en-US" sz="2500" dirty="0" smtClean="0"/>
              <a:t>Suzanne Scott, General Manager, San Antonio River Authority</a:t>
            </a:r>
          </a:p>
          <a:p>
            <a:r>
              <a:rPr lang="en-US" sz="2800" dirty="0" smtClean="0"/>
              <a:t>Jan 9:  Regular Monthly Meeting</a:t>
            </a:r>
          </a:p>
          <a:p>
            <a:pPr lvl="1"/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9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00342"/>
            <a:ext cx="9319098" cy="79678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San Pedro Creek Status Update 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80723"/>
            <a:ext cx="7886700" cy="3626115"/>
          </a:xfrm>
        </p:spPr>
        <p:txBody>
          <a:bodyPr>
            <a:normAutofit/>
          </a:bodyPr>
          <a:lstStyle/>
          <a:p>
            <a:r>
              <a:rPr lang="en-US" sz="2700" dirty="0" smtClean="0"/>
              <a:t>Phases 1.1 and 1.2 </a:t>
            </a:r>
            <a:r>
              <a:rPr lang="en-US" sz="2700" dirty="0"/>
              <a:t>Construction </a:t>
            </a:r>
          </a:p>
          <a:p>
            <a:r>
              <a:rPr lang="en-US" sz="2700" dirty="0" smtClean="0"/>
              <a:t>Phase </a:t>
            </a:r>
            <a:r>
              <a:rPr lang="en-US" sz="2700" dirty="0"/>
              <a:t>1.2 </a:t>
            </a:r>
            <a:r>
              <a:rPr lang="en-US" sz="2700" dirty="0" smtClean="0"/>
              <a:t>Design</a:t>
            </a:r>
          </a:p>
          <a:p>
            <a:r>
              <a:rPr lang="en-US" sz="2700" dirty="0" smtClean="0"/>
              <a:t>Phase 1.2 Design and Construction timelines</a:t>
            </a:r>
          </a:p>
          <a:p>
            <a:r>
              <a:rPr lang="en-US" sz="2800" dirty="0" smtClean="0"/>
              <a:t>Project Partner Coordination</a:t>
            </a:r>
          </a:p>
          <a:p>
            <a:endParaRPr lang="en-US" sz="2800" dirty="0"/>
          </a:p>
          <a:p>
            <a:endParaRPr lang="en-US" sz="2800" dirty="0"/>
          </a:p>
          <a:p>
            <a:pPr marL="342900" lvl="1" indent="0">
              <a:buNone/>
            </a:pPr>
            <a:endParaRPr lang="en-US" sz="25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8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2722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DESIGN ENHANCEMENTS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455" y="-1531621"/>
            <a:ext cx="9319098" cy="7967829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8650" y="1774401"/>
            <a:ext cx="485261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>
                <a:solidFill>
                  <a:schemeClr val="bg2">
                    <a:lumMod val="25000"/>
                  </a:schemeClr>
                </a:solidFill>
                <a:latin typeface="Futura Std Book" panose="020B0502020204020303" pitchFamily="34" charset="0"/>
              </a:rPr>
              <a:t>QUESTIONS</a:t>
            </a:r>
          </a:p>
          <a:p>
            <a:r>
              <a:rPr lang="en-US" sz="5000" b="1" dirty="0" smtClean="0">
                <a:solidFill>
                  <a:schemeClr val="bg2">
                    <a:lumMod val="25000"/>
                  </a:schemeClr>
                </a:solidFill>
                <a:latin typeface="Futura Std Book" panose="020B0502020204020303" pitchFamily="34" charset="0"/>
              </a:rPr>
              <a:t>&amp; COMMENTS</a:t>
            </a:r>
            <a:endParaRPr lang="en-US" sz="5000" b="1" dirty="0">
              <a:solidFill>
                <a:schemeClr val="bg2">
                  <a:lumMod val="25000"/>
                </a:schemeClr>
              </a:solidFill>
              <a:latin typeface="Futura Std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16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00100"/>
            <a:ext cx="9199002" cy="6515100"/>
          </a:xfrm>
        </p:spPr>
      </p:pic>
      <p:sp>
        <p:nvSpPr>
          <p:cNvPr id="2" name="TextBox 1"/>
          <p:cNvSpPr txBox="1"/>
          <p:nvPr/>
        </p:nvSpPr>
        <p:spPr>
          <a:xfrm>
            <a:off x="1115667" y="1887330"/>
            <a:ext cx="69310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>
                    <a:lumMod val="65000"/>
                    <a:lumOff val="35000"/>
                  </a:prstClr>
                </a:solidFill>
                <a:latin typeface="Futura Std Book" panose="020B0502020204020303"/>
              </a:rPr>
              <a:t>SAN PEDRO CREEK </a:t>
            </a:r>
            <a:r>
              <a:rPr lang="en-US" sz="48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Futura Std Book" panose="020B0502020204020303"/>
              </a:rPr>
              <a:t>ARTS</a:t>
            </a:r>
            <a:endParaRPr lang="en-US" sz="4800" b="1" dirty="0">
              <a:solidFill>
                <a:prstClr val="black">
                  <a:lumMod val="65000"/>
                  <a:lumOff val="35000"/>
                </a:prstClr>
              </a:solidFill>
              <a:latin typeface="Futura Std Book" panose="020B0502020204020303"/>
            </a:endParaRPr>
          </a:p>
          <a:p>
            <a:pPr algn="ctr"/>
            <a:r>
              <a:rPr lang="en-US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Futura Std Book" panose="020B0502020204020303"/>
              </a:rPr>
              <a:t>Program Update</a:t>
            </a:r>
          </a:p>
        </p:txBody>
      </p:sp>
    </p:spTree>
    <p:extLst>
      <p:ext uri="{BB962C8B-B14F-4D97-AF65-F5344CB8AC3E}">
        <p14:creationId xmlns:p14="http://schemas.microsoft.com/office/powerpoint/2010/main" val="159836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00100"/>
            <a:ext cx="9199002" cy="6515100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2841" y="199796"/>
            <a:ext cx="6572250" cy="1104636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Std Book"/>
              </a:rPr>
              <a:t>WORD ART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Futura Std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67570" y="1480870"/>
            <a:ext cx="37651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Word Art installed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Investigating paint infill</a:t>
            </a:r>
            <a:endParaRPr lang="en-US" sz="2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28"/>
          <a:stretch/>
        </p:blipFill>
        <p:spPr>
          <a:xfrm>
            <a:off x="215065" y="1127531"/>
            <a:ext cx="4286250" cy="43932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1" r="9664"/>
          <a:stretch/>
        </p:blipFill>
        <p:spPr>
          <a:xfrm rot="5400000">
            <a:off x="5893333" y="2170215"/>
            <a:ext cx="1876921" cy="35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00100"/>
            <a:ext cx="9199002" cy="65151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86628" y="189039"/>
            <a:ext cx="6572250" cy="1104636"/>
          </a:xfrm>
          <a:prstGeom prst="rect">
            <a:avLst/>
          </a:prstGeom>
        </p:spPr>
        <p:txBody>
          <a:bodyPr vert="horz" lIns="76200" tIns="38100" rIns="76200" bIns="381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Mod val="50000"/>
                  </a:schemeClr>
                </a:solidFill>
                <a:latin typeface="Futura Std Book" panose="020B0502020204020303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Futura Std Book"/>
              </a:rPr>
              <a:t>TILE MURALS</a:t>
            </a:r>
            <a:endParaRPr lang="en-US" sz="4000" dirty="0">
              <a:solidFill>
                <a:prstClr val="black">
                  <a:lumMod val="65000"/>
                  <a:lumOff val="35000"/>
                </a:prstClr>
              </a:solidFill>
              <a:latin typeface="Futura Std Book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82440" y="1564386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All five murals are in production</a:t>
            </a:r>
          </a:p>
          <a:p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Studio visit February 20-21</a:t>
            </a:r>
          </a:p>
          <a:p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Installation begins in March</a:t>
            </a:r>
            <a:endParaRPr lang="en-US" sz="25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t="12444" r="60330" b="78928"/>
          <a:stretch/>
        </p:blipFill>
        <p:spPr bwMode="auto">
          <a:xfrm>
            <a:off x="4382731" y="4500842"/>
            <a:ext cx="4186409" cy="63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s://spcproject.org/wp-content/uploads/2017/12/AdrianaGarcia-From-Many-Roads-We-are-One-1024x1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23"/>
          <a:stretch/>
        </p:blipFill>
        <p:spPr bwMode="auto">
          <a:xfrm>
            <a:off x="5032303" y="3173511"/>
            <a:ext cx="3536837" cy="118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40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32374"/>
            <a:ext cx="9199002" cy="6515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965"/>
            <a:ext cx="7886700" cy="1104636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utura Std Book"/>
              </a:rPr>
              <a:t>PROGRAMMING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Futura Std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440" y="1510596"/>
            <a:ext cx="7886700" cy="3626115"/>
          </a:xfrm>
        </p:spPr>
        <p:txBody>
          <a:bodyPr/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Calendar of events</a:t>
            </a:r>
          </a:p>
          <a:p>
            <a:pPr lvl="1"/>
            <a:r>
              <a:rPr lang="en-US" sz="2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Regular tours (Art and History)</a:t>
            </a:r>
          </a:p>
          <a:p>
            <a:pPr lvl="1"/>
            <a:r>
              <a:rPr lang="en-US" sz="2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Temporary art installations</a:t>
            </a:r>
          </a:p>
          <a:p>
            <a:pPr lvl="1"/>
            <a:r>
              <a:rPr lang="en-US" sz="2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Site appropriate events</a:t>
            </a:r>
          </a:p>
          <a:p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Arts &amp; Culture Alliance meeting – March 13</a:t>
            </a:r>
          </a:p>
          <a:p>
            <a:pPr lvl="1"/>
            <a:r>
              <a:rPr lang="en-US" sz="2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Partnerships with local arts organizations</a:t>
            </a:r>
          </a:p>
          <a:p>
            <a:pPr lvl="1"/>
            <a:r>
              <a:rPr lang="en-US" sz="2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Sponsorship and grant opportunities </a:t>
            </a:r>
          </a:p>
        </p:txBody>
      </p:sp>
    </p:spTree>
    <p:extLst>
      <p:ext uri="{BB962C8B-B14F-4D97-AF65-F5344CB8AC3E}">
        <p14:creationId xmlns:p14="http://schemas.microsoft.com/office/powerpoint/2010/main" val="22824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2722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DESIGN ENHANCEMENTS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455" y="-1531621"/>
            <a:ext cx="9319098" cy="7967829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650" y="1774401"/>
            <a:ext cx="456567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Futura Std Book" panose="020B0502020204020303" pitchFamily="34" charset="0"/>
              </a:rPr>
              <a:t>QUESTIONS</a:t>
            </a:r>
          </a:p>
          <a:p>
            <a:r>
              <a:rPr lang="en-US" sz="5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Futura Std Book" panose="020B0502020204020303" pitchFamily="34" charset="0"/>
              </a:rPr>
              <a:t>&amp; COMMENTS</a:t>
            </a:r>
            <a:endParaRPr lang="en-US" sz="5000" b="1" dirty="0">
              <a:solidFill>
                <a:prstClr val="black">
                  <a:lumMod val="65000"/>
                  <a:lumOff val="35000"/>
                </a:prstClr>
              </a:solidFill>
              <a:latin typeface="Futura Std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05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PROJECT PHASING</a:t>
            </a:r>
            <a:endParaRPr lang="en-US" sz="4000" b="1" dirty="0"/>
          </a:p>
        </p:txBody>
      </p:sp>
      <p:pic>
        <p:nvPicPr>
          <p:cNvPr id="5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70" y="1030899"/>
            <a:ext cx="7969780" cy="4483002"/>
          </a:xfrm>
        </p:spPr>
      </p:pic>
    </p:spTree>
    <p:extLst>
      <p:ext uri="{BB962C8B-B14F-4D97-AF65-F5344CB8AC3E}">
        <p14:creationId xmlns:p14="http://schemas.microsoft.com/office/powerpoint/2010/main" val="313954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2722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DESIGN ENHANCEMENTS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455" y="-1531621"/>
            <a:ext cx="9319098" cy="7967829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8650" y="1774401"/>
            <a:ext cx="65746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chemeClr val="bg2">
                    <a:lumMod val="25000"/>
                  </a:schemeClr>
                </a:solidFill>
                <a:latin typeface="Futura Std Book" panose="020B0502020204020303" pitchFamily="34" charset="0"/>
              </a:rPr>
              <a:t>CONSTRUCTION UPDATE</a:t>
            </a:r>
            <a:endParaRPr lang="en-US" sz="5000" b="1" dirty="0">
              <a:solidFill>
                <a:schemeClr val="bg2">
                  <a:lumMod val="25000"/>
                </a:schemeClr>
              </a:solidFill>
              <a:latin typeface="Futura Std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6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00342"/>
            <a:ext cx="9319098" cy="79678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Phase 1.1 Construction Update 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80723"/>
            <a:ext cx="7886700" cy="3626115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800" dirty="0" err="1" smtClean="0"/>
              <a:t>Sundt</a:t>
            </a:r>
            <a:r>
              <a:rPr lang="en-US" sz="2800" dirty="0" smtClean="0"/>
              <a:t>-Davila JV on schedule to complete construction of Phase 1.1 by May 5, 2018</a:t>
            </a:r>
          </a:p>
          <a:p>
            <a:pPr lvl="1"/>
            <a:r>
              <a:rPr lang="en-US" sz="2800" dirty="0" smtClean="0"/>
              <a:t>Flagstone in </a:t>
            </a:r>
            <a:r>
              <a:rPr lang="en-US" sz="2800" dirty="0" err="1" smtClean="0"/>
              <a:t>manantial</a:t>
            </a:r>
            <a:r>
              <a:rPr lang="en-US" sz="2800" dirty="0" smtClean="0"/>
              <a:t> area</a:t>
            </a:r>
          </a:p>
          <a:p>
            <a:pPr lvl="1"/>
            <a:r>
              <a:rPr lang="en-US" sz="2800" dirty="0" smtClean="0"/>
              <a:t>Limestone for 12 generation benches and in pools</a:t>
            </a:r>
          </a:p>
          <a:p>
            <a:pPr lvl="1"/>
            <a:r>
              <a:rPr lang="en-US" sz="2800" dirty="0" smtClean="0"/>
              <a:t>Landscaping in Santa Rosa to Martin block</a:t>
            </a:r>
          </a:p>
          <a:p>
            <a:pPr lvl="1"/>
            <a:r>
              <a:rPr lang="en-US" sz="2800" dirty="0" smtClean="0"/>
              <a:t>Travis Gatehouse concrete poured</a:t>
            </a:r>
          </a:p>
          <a:p>
            <a:pPr lvl="1"/>
            <a:r>
              <a:rPr lang="en-US" sz="2800" dirty="0" smtClean="0"/>
              <a:t>Last public construction tour conducted on February 2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4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00342"/>
            <a:ext cx="9319098" cy="79678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773" y="49889"/>
            <a:ext cx="7886700" cy="1104636"/>
          </a:xfrm>
        </p:spPr>
        <p:txBody>
          <a:bodyPr/>
          <a:lstStyle/>
          <a:p>
            <a:endParaRPr lang="en-US" sz="40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14712" cy="585522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1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00342"/>
            <a:ext cx="9319098" cy="79678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80723"/>
            <a:ext cx="7886700" cy="3626115"/>
          </a:xfrm>
        </p:spPr>
        <p:txBody>
          <a:bodyPr>
            <a:normAutofit/>
          </a:bodyPr>
          <a:lstStyle/>
          <a:p>
            <a:pPr lvl="1"/>
            <a:endParaRPr lang="en-US" sz="25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34"/>
            <a:ext cx="9319098" cy="661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319098" cy="79678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80723"/>
            <a:ext cx="7886700" cy="36261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319098" cy="676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9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00342"/>
            <a:ext cx="9319098" cy="796782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96B57-532F-4482-B57A-37715B277719}" type="slidenum">
              <a:rPr lang="en-US" smtClean="0"/>
              <a:t>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502"/>
            <a:ext cx="9319098" cy="586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4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6494</TotalTime>
  <Words>460</Words>
  <Application>Microsoft Office PowerPoint</Application>
  <PresentationFormat>On-screen Show (16:10)</PresentationFormat>
  <Paragraphs>112</Paragraphs>
  <Slides>25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Futura Std Book</vt:lpstr>
      <vt:lpstr>Office Theme</vt:lpstr>
      <vt:lpstr>PowerPoint Presentation</vt:lpstr>
      <vt:lpstr>San Pedro Creek Status Update </vt:lpstr>
      <vt:lpstr>PROJECT PHASING</vt:lpstr>
      <vt:lpstr>DESIGN ENHANCEMENTS</vt:lpstr>
      <vt:lpstr>Phase 1.1 Construction Update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 1.2 Construction Update </vt:lpstr>
      <vt:lpstr>DESIGN ENHANCEMENTS</vt:lpstr>
      <vt:lpstr>Phase 1.2 Design Update </vt:lpstr>
      <vt:lpstr>Phase 1.2 Timeline </vt:lpstr>
      <vt:lpstr>Partner Coordination </vt:lpstr>
      <vt:lpstr>Partner Coordination </vt:lpstr>
      <vt:lpstr>DESIGN ENHANCEMENTS</vt:lpstr>
      <vt:lpstr>PowerPoint Presentation</vt:lpstr>
      <vt:lpstr>WORD ART</vt:lpstr>
      <vt:lpstr>PowerPoint Presentation</vt:lpstr>
      <vt:lpstr>PROGRAMMING</vt:lpstr>
      <vt:lpstr>DESIGN ENHANCEMENTS</vt:lpstr>
    </vt:vector>
  </TitlesOfParts>
  <Company>San Antonio River Authority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Bridget  Hinze</dc:creator>
  <cp:lastModifiedBy>Carrie Brown</cp:lastModifiedBy>
  <cp:revision>784</cp:revision>
  <cp:lastPrinted>2017-08-03T20:07:07Z</cp:lastPrinted>
  <dcterms:created xsi:type="dcterms:W3CDTF">2016-11-26T00:14:49Z</dcterms:created>
  <dcterms:modified xsi:type="dcterms:W3CDTF">2018-02-08T13:54:56Z</dcterms:modified>
</cp:coreProperties>
</file>